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5"/>
    <p:sldMasterId id="2147483660" r:id="rId6"/>
    <p:sldMasterId id="2147483648" r:id="rId7"/>
    <p:sldMasterId id="2147483674" r:id="rId8"/>
    <p:sldMasterId id="2147483688" r:id="rId9"/>
  </p:sldMasterIdLst>
  <p:notesMasterIdLst>
    <p:notesMasterId r:id="rId33"/>
  </p:notesMasterIdLst>
  <p:sldIdLst>
    <p:sldId id="256" r:id="rId10"/>
    <p:sldId id="264" r:id="rId11"/>
    <p:sldId id="276" r:id="rId12"/>
    <p:sldId id="300" r:id="rId13"/>
    <p:sldId id="257" r:id="rId14"/>
    <p:sldId id="277" r:id="rId15"/>
    <p:sldId id="349" r:id="rId16"/>
    <p:sldId id="351" r:id="rId17"/>
    <p:sldId id="343" r:id="rId18"/>
    <p:sldId id="293" r:id="rId19"/>
    <p:sldId id="299" r:id="rId20"/>
    <p:sldId id="265" r:id="rId21"/>
    <p:sldId id="278" r:id="rId22"/>
    <p:sldId id="360" r:id="rId23"/>
    <p:sldId id="362" r:id="rId24"/>
    <p:sldId id="383" r:id="rId25"/>
    <p:sldId id="398" r:id="rId26"/>
    <p:sldId id="397" r:id="rId27"/>
    <p:sldId id="285" r:id="rId28"/>
    <p:sldId id="284" r:id="rId29"/>
    <p:sldId id="270" r:id="rId30"/>
    <p:sldId id="272" r:id="rId31"/>
    <p:sldId id="287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12904E-88CD-6924-B355-10312C8C11EB}" name="Flanagan, James" initials="JF" userId="S::J.Flanagan@gordian.com::a52a0825-e937-49f9-a71c-fb12349031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646569"/>
    <a:srgbClr val="007681"/>
    <a:srgbClr val="1F326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0463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28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0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9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C5D4D-BA7A-5146-BDBB-F11FD1FAC2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09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90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9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71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0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8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C5D4D-BA7A-5146-BDBB-F11FD1FAC2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77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6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0" y="321143"/>
            <a:ext cx="2065373" cy="52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28498"/>
            <a:ext cx="9144000" cy="34596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49004" y="1568054"/>
            <a:ext cx="6045994" cy="24776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pic>
        <p:nvPicPr>
          <p:cNvPr id="9" name="GORDIAN_PATTERN_5455.png"/>
          <p:cNvPicPr/>
          <p:nvPr userDrawn="1"/>
        </p:nvPicPr>
        <p:blipFill rotWithShape="1">
          <a:blip r:embed="rId3"/>
          <a:srcRect t="34302" r="664" b="53619"/>
          <a:stretch/>
        </p:blipFill>
        <p:spPr>
          <a:xfrm>
            <a:off x="0" y="4588140"/>
            <a:ext cx="9144000" cy="555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73" y="4653730"/>
            <a:ext cx="482449" cy="4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1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0" y="321143"/>
            <a:ext cx="2065373" cy="52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28498"/>
            <a:ext cx="9144000" cy="34596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GORDIAN_PATTERN_5455.png"/>
          <p:cNvPicPr/>
          <p:nvPr userDrawn="1"/>
        </p:nvPicPr>
        <p:blipFill rotWithShape="1">
          <a:blip r:embed="rId3"/>
          <a:srcRect t="34302" r="664" b="53619"/>
          <a:stretch/>
        </p:blipFill>
        <p:spPr>
          <a:xfrm>
            <a:off x="0" y="4588140"/>
            <a:ext cx="9144000" cy="555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73" y="4653730"/>
            <a:ext cx="482449" cy="426296"/>
          </a:xfrm>
          <a:prstGeom prst="rect">
            <a:avLst/>
          </a:prstGeom>
        </p:spPr>
      </p:pic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49004" y="1568054"/>
            <a:ext cx="6045994" cy="24776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00641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3"/>
          <p:cNvSpPr/>
          <p:nvPr userDrawn="1"/>
        </p:nvSpPr>
        <p:spPr>
          <a:xfrm>
            <a:off x="0" y="1128498"/>
            <a:ext cx="9144000" cy="3466391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35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890"/>
            <a:ext cx="1875235" cy="54861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52044" y="149963"/>
            <a:ext cx="8013458" cy="857250"/>
          </a:xfrm>
        </p:spPr>
        <p:txBody>
          <a:bodyPr>
            <a:normAutofit/>
          </a:bodyPr>
          <a:lstStyle>
            <a:lvl1pPr>
              <a:defRPr sz="405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52450" y="1388269"/>
            <a:ext cx="7962900" cy="2930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ack background with orange text&#10;&#10;Description automatically generated">
            <a:extLst>
              <a:ext uri="{FF2B5EF4-FFF2-40B4-BE49-F238E27FC236}">
                <a16:creationId xmlns:a16="http://schemas.microsoft.com/office/drawing/2014/main" id="{4F6558F7-DBD0-389C-CF5C-64281B0DF9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8102" y="4631552"/>
            <a:ext cx="2057400" cy="4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50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52044" y="149963"/>
            <a:ext cx="8013458" cy="857250"/>
          </a:xfrm>
        </p:spPr>
        <p:txBody>
          <a:bodyPr>
            <a:normAutofit/>
          </a:bodyPr>
          <a:lstStyle>
            <a:lvl1pPr>
              <a:defRPr sz="405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52450" y="1388269"/>
            <a:ext cx="7962900" cy="2930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890"/>
            <a:ext cx="1875235" cy="548611"/>
          </a:xfrm>
          <a:prstGeom prst="rect">
            <a:avLst/>
          </a:prstGeom>
        </p:spPr>
      </p:pic>
      <p:sp>
        <p:nvSpPr>
          <p:cNvPr id="13" name="Shape 135"/>
          <p:cNvSpPr/>
          <p:nvPr userDrawn="1"/>
        </p:nvSpPr>
        <p:spPr>
          <a:xfrm flipV="1">
            <a:off x="224203" y="1104589"/>
            <a:ext cx="8600084" cy="27794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342905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 dirty="0"/>
          </a:p>
        </p:txBody>
      </p:sp>
      <p:sp>
        <p:nvSpPr>
          <p:cNvPr id="14" name="Shape 135"/>
          <p:cNvSpPr/>
          <p:nvPr userDrawn="1"/>
        </p:nvSpPr>
        <p:spPr>
          <a:xfrm flipV="1">
            <a:off x="202480" y="4594889"/>
            <a:ext cx="8739296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342905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2561824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3"/>
          <p:cNvSpPr/>
          <p:nvPr userDrawn="1"/>
        </p:nvSpPr>
        <p:spPr>
          <a:xfrm>
            <a:off x="0" y="1128498"/>
            <a:ext cx="9144000" cy="3466391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35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52044" y="149963"/>
            <a:ext cx="8013458" cy="857250"/>
          </a:xfrm>
        </p:spPr>
        <p:txBody>
          <a:bodyPr tIns="0" bIns="0" anchor="ctr" anchorCtr="0">
            <a:normAutofit/>
          </a:bodyPr>
          <a:lstStyle>
            <a:lvl1pPr>
              <a:defRPr sz="405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865525" y="1388269"/>
            <a:ext cx="3699977" cy="2930129"/>
          </a:xfrm>
        </p:spPr>
        <p:txBody>
          <a:bodyPr/>
          <a:lstStyle>
            <a:lvl1pPr marL="342900" indent="-3429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890"/>
            <a:ext cx="1875235" cy="54861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52045" y="1388269"/>
            <a:ext cx="3699977" cy="2930129"/>
          </a:xfrm>
        </p:spPr>
        <p:txBody>
          <a:bodyPr/>
          <a:lstStyle>
            <a:lvl1pPr marL="342900" indent="-3429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6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52044" y="149963"/>
            <a:ext cx="8013458" cy="857250"/>
          </a:xfrm>
        </p:spPr>
        <p:txBody>
          <a:bodyPr tIns="0" bIns="0" anchor="ctr" anchorCtr="0">
            <a:normAutofit/>
          </a:bodyPr>
          <a:lstStyle>
            <a:lvl1pPr>
              <a:defRPr sz="405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Gordian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865525" y="1388269"/>
            <a:ext cx="3699977" cy="2930129"/>
          </a:xfrm>
        </p:spPr>
        <p:txBody>
          <a:bodyPr/>
          <a:lstStyle>
            <a:lvl1pPr marL="342900" indent="-3429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890"/>
            <a:ext cx="1875235" cy="548611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52045" y="1388269"/>
            <a:ext cx="3699977" cy="2930129"/>
          </a:xfrm>
        </p:spPr>
        <p:txBody>
          <a:bodyPr/>
          <a:lstStyle>
            <a:lvl1pPr marL="342900" indent="-3429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hape 135"/>
          <p:cNvSpPr/>
          <p:nvPr userDrawn="1"/>
        </p:nvSpPr>
        <p:spPr>
          <a:xfrm flipV="1">
            <a:off x="224203" y="1104589"/>
            <a:ext cx="8600084" cy="27794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342905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 dirty="0"/>
          </a:p>
        </p:txBody>
      </p:sp>
      <p:sp>
        <p:nvSpPr>
          <p:cNvPr id="20" name="Shape 135"/>
          <p:cNvSpPr/>
          <p:nvPr userDrawn="1"/>
        </p:nvSpPr>
        <p:spPr>
          <a:xfrm flipV="1">
            <a:off x="202480" y="4594889"/>
            <a:ext cx="8739296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342905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69020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53"/>
          <p:cNvSpPr/>
          <p:nvPr userDrawn="1"/>
        </p:nvSpPr>
        <p:spPr>
          <a:xfrm>
            <a:off x="0" y="1128498"/>
            <a:ext cx="9144000" cy="3466391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35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890"/>
            <a:ext cx="1875235" cy="54861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52044" y="149963"/>
            <a:ext cx="8013458" cy="857250"/>
          </a:xfrm>
        </p:spPr>
        <p:txBody>
          <a:bodyPr>
            <a:normAutofit/>
          </a:bodyPr>
          <a:lstStyle>
            <a:lvl1pPr>
              <a:defRPr sz="405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2450" y="1388269"/>
            <a:ext cx="7962900" cy="404474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1861490"/>
            <a:ext cx="7962900" cy="2477514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</p:spTree>
    <p:extLst>
      <p:ext uri="{BB962C8B-B14F-4D97-AF65-F5344CB8AC3E}">
        <p14:creationId xmlns:p14="http://schemas.microsoft.com/office/powerpoint/2010/main" val="1576627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52044" y="149963"/>
            <a:ext cx="8013458" cy="857250"/>
          </a:xfrm>
        </p:spPr>
        <p:txBody>
          <a:bodyPr>
            <a:normAutofit/>
          </a:bodyPr>
          <a:lstStyle>
            <a:lvl1pPr>
              <a:defRPr sz="405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2450" y="1388269"/>
            <a:ext cx="7962900" cy="404474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9" name="Shape 135"/>
          <p:cNvSpPr/>
          <p:nvPr userDrawn="1"/>
        </p:nvSpPr>
        <p:spPr>
          <a:xfrm flipV="1">
            <a:off x="224203" y="1104589"/>
            <a:ext cx="8600084" cy="27794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342905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890"/>
            <a:ext cx="1875235" cy="54861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1861490"/>
            <a:ext cx="7962900" cy="2477514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4" name="Shape 135"/>
          <p:cNvSpPr/>
          <p:nvPr userDrawn="1"/>
        </p:nvSpPr>
        <p:spPr>
          <a:xfrm flipV="1">
            <a:off x="202480" y="4594889"/>
            <a:ext cx="8739296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342905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3880143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53"/>
          <p:cNvSpPr/>
          <p:nvPr userDrawn="1"/>
        </p:nvSpPr>
        <p:spPr>
          <a:xfrm>
            <a:off x="0" y="1128498"/>
            <a:ext cx="9144000" cy="3466391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35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52044" y="149963"/>
            <a:ext cx="8013458" cy="857250"/>
          </a:xfrm>
        </p:spPr>
        <p:txBody>
          <a:bodyPr>
            <a:normAutofit/>
          </a:bodyPr>
          <a:lstStyle>
            <a:lvl1pPr>
              <a:defRPr sz="405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865525" y="1388268"/>
            <a:ext cx="3699977" cy="2937548"/>
          </a:xfrm>
        </p:spPr>
        <p:txBody>
          <a:bodyPr/>
          <a:lstStyle>
            <a:lvl1pPr marL="342900" indent="-3429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69372" y="1645443"/>
            <a:ext cx="3598181" cy="242319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placeholder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Dimensions: no larger than 4.28” in height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890"/>
            <a:ext cx="1875235" cy="5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02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52044" y="149963"/>
            <a:ext cx="8013458" cy="857250"/>
          </a:xfrm>
        </p:spPr>
        <p:txBody>
          <a:bodyPr>
            <a:normAutofit/>
          </a:bodyPr>
          <a:lstStyle>
            <a:lvl1pPr>
              <a:defRPr sz="405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890"/>
            <a:ext cx="1875235" cy="548611"/>
          </a:xfrm>
          <a:prstGeom prst="rect">
            <a:avLst/>
          </a:prstGeom>
        </p:spPr>
      </p:pic>
      <p:sp>
        <p:nvSpPr>
          <p:cNvPr id="13" name="Shape 135"/>
          <p:cNvSpPr/>
          <p:nvPr userDrawn="1"/>
        </p:nvSpPr>
        <p:spPr>
          <a:xfrm flipV="1">
            <a:off x="224203" y="1104589"/>
            <a:ext cx="8600084" cy="27794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342905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 dirty="0"/>
          </a:p>
        </p:txBody>
      </p:sp>
      <p:sp>
        <p:nvSpPr>
          <p:cNvPr id="14" name="Shape 135"/>
          <p:cNvSpPr/>
          <p:nvPr userDrawn="1"/>
        </p:nvSpPr>
        <p:spPr>
          <a:xfrm flipV="1">
            <a:off x="202480" y="4594889"/>
            <a:ext cx="8739296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342905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69372" y="1645443"/>
            <a:ext cx="3598181" cy="242319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placeholder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Dimensions: no larger than 4.28” in height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865525" y="1388268"/>
            <a:ext cx="3699977" cy="2937548"/>
          </a:xfrm>
        </p:spPr>
        <p:txBody>
          <a:bodyPr/>
          <a:lstStyle>
            <a:lvl1pPr marL="342900" indent="-3429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4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52044" y="149963"/>
            <a:ext cx="8013458" cy="857250"/>
          </a:xfrm>
        </p:spPr>
        <p:txBody>
          <a:bodyPr>
            <a:normAutofit/>
          </a:bodyPr>
          <a:lstStyle>
            <a:lvl1pPr>
              <a:defRPr sz="405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128498"/>
            <a:ext cx="9144000" cy="3466391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placeholder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Dimensions: exact size 13.33” x 4.9”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890"/>
            <a:ext cx="1875235" cy="5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4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1BC9A-10A7-7344-A267-EFF9D561367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69" y="1101854"/>
            <a:ext cx="4935863" cy="12566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2867413"/>
            <a:ext cx="9144000" cy="2276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6" name="GORDIAN_PATTERN_5455.png"/>
          <p:cNvPicPr/>
          <p:nvPr userDrawn="1"/>
        </p:nvPicPr>
        <p:blipFill rotWithShape="1">
          <a:blip r:embed="rId3"/>
          <a:srcRect t="88" r="664" b="87015"/>
          <a:stretch/>
        </p:blipFill>
        <p:spPr>
          <a:xfrm>
            <a:off x="0" y="1"/>
            <a:ext cx="9144000" cy="59295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49002" y="3135085"/>
            <a:ext cx="6045994" cy="1769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You/Contact Info</a:t>
            </a:r>
          </a:p>
        </p:txBody>
      </p:sp>
    </p:spTree>
    <p:extLst>
      <p:ext uri="{BB962C8B-B14F-4D97-AF65-F5344CB8AC3E}">
        <p14:creationId xmlns:p14="http://schemas.microsoft.com/office/powerpoint/2010/main" val="2209736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1BC9A-10A7-7344-A267-EFF9D561367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69" y="1101854"/>
            <a:ext cx="4935863" cy="12566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1"/>
            <a:ext cx="9144000" cy="592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GORDIAN_PATTERN_5455.png"/>
          <p:cNvPicPr/>
          <p:nvPr userDrawn="1"/>
        </p:nvPicPr>
        <p:blipFill rotWithShape="1">
          <a:blip r:embed="rId3"/>
          <a:srcRect t="87" r="664" b="50407"/>
          <a:stretch/>
        </p:blipFill>
        <p:spPr>
          <a:xfrm>
            <a:off x="0" y="2867413"/>
            <a:ext cx="9144000" cy="22760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606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+ Li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BB419-A7F6-9048-BD6F-51FBC3B50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66" y="4594890"/>
            <a:ext cx="1875235" cy="54861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055642D-EA54-0A45-B392-0E5B28632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44" y="237588"/>
            <a:ext cx="8013458" cy="509461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247919C-B040-2642-B7DA-1E1456B5B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450" y="1002323"/>
            <a:ext cx="8013052" cy="3402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046B59C-CDE2-7446-BC78-AD2EC7B571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044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2020 The Gordian Group, Inc. All Rights Reserved.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B42A553-48E3-9642-AAB6-E93F7D91C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43300" y="4767263"/>
            <a:ext cx="2057400" cy="273844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E1BE32-0BBE-BA45-9F8F-2BADCBF5CE2B}"/>
              </a:ext>
            </a:extLst>
          </p:cNvPr>
          <p:cNvCxnSpPr/>
          <p:nvPr userDrawn="1"/>
        </p:nvCxnSpPr>
        <p:spPr>
          <a:xfrm>
            <a:off x="552045" y="873773"/>
            <a:ext cx="80134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53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+ Lin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E11A55-2BE9-0847-8FE0-591EBE37651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770CC269-CB18-1844-A588-2E6851986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9794" y="4779646"/>
            <a:ext cx="1465343" cy="1790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548B2C-E4CA-1D4D-91CA-E66BA3837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44" y="237588"/>
            <a:ext cx="8013458" cy="509461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2F759F1-ABE1-864E-BBEC-9DD66D2AA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450" y="1002323"/>
            <a:ext cx="8013052" cy="34026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F57F0A6-6FCC-2E45-95A2-457E1BFB50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044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2020 The Gordian Group, Inc. All Rights Reserved.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7F2B79E-8B07-C04E-BB33-703E12AF80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43300" y="4767263"/>
            <a:ext cx="20574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16341C-6B52-F244-9996-131F59D278C9}"/>
              </a:ext>
            </a:extLst>
          </p:cNvPr>
          <p:cNvCxnSpPr/>
          <p:nvPr userDrawn="1"/>
        </p:nvCxnSpPr>
        <p:spPr>
          <a:xfrm>
            <a:off x="552045" y="873773"/>
            <a:ext cx="8013457" cy="0"/>
          </a:xfrm>
          <a:prstGeom prst="line">
            <a:avLst/>
          </a:prstGeom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2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for a state&#10;&#10;Description automatically generated">
            <a:extLst>
              <a:ext uri="{FF2B5EF4-FFF2-40B4-BE49-F238E27FC236}">
                <a16:creationId xmlns:a16="http://schemas.microsoft.com/office/drawing/2014/main" id="{F1CBB0A3-8498-D1D2-511A-FC3105BB9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1950"/>
            <a:ext cx="2209800" cy="8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  <p:pic>
        <p:nvPicPr>
          <p:cNvPr id="4" name="Picture 3" descr="A logo for a state&#10;&#10;Description automatically generated">
            <a:extLst>
              <a:ext uri="{FF2B5EF4-FFF2-40B4-BE49-F238E27FC236}">
                <a16:creationId xmlns:a16="http://schemas.microsoft.com/office/drawing/2014/main" id="{25B4043A-B0A4-5BE8-F0B0-42B723898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94480"/>
            <a:ext cx="1447800" cy="5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for a state&#10;&#10;Description automatically generated">
            <a:extLst>
              <a:ext uri="{FF2B5EF4-FFF2-40B4-BE49-F238E27FC236}">
                <a16:creationId xmlns:a16="http://schemas.microsoft.com/office/drawing/2014/main" id="{CF9FEF3F-11F0-FC61-B9E9-942A30EF1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94480"/>
            <a:ext cx="1447800" cy="5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0365-0D65-4032-85A6-BECCAB4E9A68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December 4, 2024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for a state&#10;&#10;Description automatically generated">
            <a:extLst>
              <a:ext uri="{FF2B5EF4-FFF2-40B4-BE49-F238E27FC236}">
                <a16:creationId xmlns:a16="http://schemas.microsoft.com/office/drawing/2014/main" id="{942FAB28-3E06-D54B-A53F-E1A7F95396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94480"/>
            <a:ext cx="1447800" cy="5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8150" y="902493"/>
            <a:ext cx="824865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Dormitory Authority </a:t>
            </a:r>
          </a:p>
          <a:p>
            <a:pPr algn="ctr"/>
            <a:r>
              <a:rPr lang="en-US" sz="4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</a:p>
          <a:p>
            <a:pPr algn="ctr"/>
            <a:r>
              <a:rPr lang="en-US" sz="4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New York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69197"/>
            <a:ext cx="82486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Finance, Design &amp; Build New York's Future</a:t>
            </a: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Bonding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500" y="1428750"/>
                <a:ext cx="8763000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64656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Performance and Payment Bonds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64656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Surety Letter attesting to overall &amp; per project bonding limits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64656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Apparent Low Bidder’s aggregate bonding capacity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465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64656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Estimated Annual Contract Volume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428750"/>
                <a:ext cx="8763000" cy="1569660"/>
              </a:xfrm>
              <a:prstGeom prst="rect">
                <a:avLst/>
              </a:prstGeom>
              <a:blipFill>
                <a:blip r:embed="rId3"/>
                <a:stretch>
                  <a:fillRect l="-904" t="-2713" b="-8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ilhouette of a construction site">
            <a:extLst>
              <a:ext uri="{FF2B5EF4-FFF2-40B4-BE49-F238E27FC236}">
                <a16:creationId xmlns:a16="http://schemas.microsoft.com/office/drawing/2014/main" id="{265697C4-5AA7-9676-18AF-FA1A7A50C9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8410"/>
            <a:ext cx="2629542" cy="1752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Picture 16" descr="Worktools on blueprint">
            <a:extLst>
              <a:ext uri="{FF2B5EF4-FFF2-40B4-BE49-F238E27FC236}">
                <a16:creationId xmlns:a16="http://schemas.microsoft.com/office/drawing/2014/main" id="{2D946996-0300-1CBF-C5F5-578CAFBE85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98410"/>
            <a:ext cx="2628900" cy="1752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5504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39DBF7-AD27-2CAD-3428-FF1634807D73}"/>
              </a:ext>
            </a:extLst>
          </p:cNvPr>
          <p:cNvSpPr txBox="1"/>
          <p:nvPr/>
        </p:nvSpPr>
        <p:spPr>
          <a:xfrm>
            <a:off x="304800" y="188595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Solicitation &amp; How to Bid an Adjustment Factor </a:t>
            </a:r>
          </a:p>
        </p:txBody>
      </p:sp>
    </p:spTree>
    <p:extLst>
      <p:ext uri="{BB962C8B-B14F-4D97-AF65-F5344CB8AC3E}">
        <p14:creationId xmlns:p14="http://schemas.microsoft.com/office/powerpoint/2010/main" val="427844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38FF2E-9E41-AD26-4841-21FBD9457E8C}"/>
              </a:ext>
            </a:extLst>
          </p:cNvPr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BBAB12-5BF4-759E-6C53-25FEF3E7C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08830"/>
              </p:ext>
            </p:extLst>
          </p:nvPr>
        </p:nvGraphicFramePr>
        <p:xfrm>
          <a:off x="535227" y="1428750"/>
          <a:ext cx="7921146" cy="262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138076071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135534028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595457328"/>
                    </a:ext>
                  </a:extLst>
                </a:gridCol>
                <a:gridCol w="2652733">
                  <a:extLst>
                    <a:ext uri="{9D8B030D-6E8A-4147-A177-3AD203B41FA5}">
                      <a16:colId xmlns:a16="http://schemas.microsoft.com/office/drawing/2014/main" val="3800627675"/>
                    </a:ext>
                  </a:extLst>
                </a:gridCol>
                <a:gridCol w="1323475">
                  <a:extLst>
                    <a:ext uri="{9D8B030D-6E8A-4147-A177-3AD203B41FA5}">
                      <a16:colId xmlns:a16="http://schemas.microsoft.com/office/drawing/2014/main" val="34429841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(S)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 #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ANNUAL CONTRACT VOLUME (PER CONTRACT YEAR)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OPTIONS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27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76923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55600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Plumbing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2476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72024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8294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6292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37939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62260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41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Bid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" y="1119872"/>
            <a:ext cx="87630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Bid - PLA (Regions 1-3)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Bid - Non-PLA (Regions 4-10)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7BEFD-7AA6-6C36-AA42-79C013A55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3" y="1504950"/>
            <a:ext cx="5260720" cy="146304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A0FB34-E4FE-BD82-5E63-5908D406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1" y="3353068"/>
            <a:ext cx="5257800" cy="121477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95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9E8B-ACFE-3F75-2C05-C80E9DEE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Form of Bid -Award is Based on Award Criteria Figure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BFDF3-70A5-4A03-BD3E-8C9F8D9216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044" y="914400"/>
            <a:ext cx="8387591" cy="37630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Aft>
                <a:spcPct val="20000"/>
              </a:spcAft>
              <a:buNone/>
              <a:defRPr/>
            </a:pPr>
            <a:r>
              <a:rPr lang="en-US" sz="1300" b="1" dirty="0"/>
              <a:t>Regions 4-10  Must Bid Four (4) Adjustment Factors                  Regions 1-3 Must Bid Eight (8) Adjustment Factors</a:t>
            </a:r>
          </a:p>
          <a:p>
            <a:pPr marL="0" indent="0">
              <a:lnSpc>
                <a:spcPct val="80000"/>
              </a:lnSpc>
              <a:spcAft>
                <a:spcPct val="20000"/>
              </a:spcAft>
              <a:buNone/>
              <a:defRPr/>
            </a:pPr>
            <a:r>
              <a:rPr lang="en-US" sz="1300" b="1" u="sng" dirty="0"/>
              <a:t>NON-PLA WORK :                                                                               NON-PLA WORK:   </a:t>
            </a:r>
          </a:p>
          <a:p>
            <a:pPr marL="342900" marR="0" lvl="1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ct val="20000"/>
              </a:spcAft>
              <a:buClrTx/>
              <a:buSz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Normal Working Hours                                                         Normal Working Hours</a:t>
            </a:r>
          </a:p>
          <a:p>
            <a:pPr marL="342900" marR="0" lvl="1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ct val="20000"/>
              </a:spcAft>
              <a:buClrTx/>
              <a:buSz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Other Than Normal Working Hours                                   Other Than Normal Working Hours</a:t>
            </a:r>
          </a:p>
          <a:p>
            <a:pPr marL="342900" lvl="1" indent="0">
              <a:lnSpc>
                <a:spcPct val="110000"/>
              </a:lnSpc>
              <a:spcAft>
                <a:spcPct val="20000"/>
              </a:spcAft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 WORK </a:t>
            </a:r>
            <a:r>
              <a:rPr lang="en-US" sz="1400" dirty="0">
                <a:solidFill>
                  <a:srgbClr val="333F48"/>
                </a:solidFill>
                <a:latin typeface="+mj-lt"/>
              </a:rPr>
              <a:t>Non-Pre-Priced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Work                                        ALL WORK Non-Pre-Priced Work </a:t>
            </a:r>
          </a:p>
          <a:p>
            <a:pPr marL="342900" marR="0" lvl="1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ct val="20000"/>
              </a:spcAft>
              <a:buClrTx/>
              <a:buSzTx/>
              <a:buNone/>
              <a:tabLst/>
              <a:defRPr/>
            </a:pPr>
            <a:r>
              <a:rPr lang="en-US" sz="1300" b="1" dirty="0">
                <a:solidFill>
                  <a:srgbClr val="333F48"/>
                </a:solidFill>
                <a:latin typeface="Calibri" panose="020F0502020204030204"/>
              </a:rPr>
              <a:t>                                                                                                      </a:t>
            </a:r>
            <a:r>
              <a:rPr lang="en-US" sz="1300" b="1" u="sng" dirty="0">
                <a:solidFill>
                  <a:srgbClr val="333F48"/>
                </a:solidFill>
                <a:latin typeface="Calibri" panose="020F0502020204030204"/>
              </a:rPr>
              <a:t>PLA WORK:</a:t>
            </a:r>
            <a:endParaRPr kumimoji="0" lang="en-US" sz="1300" b="1" i="0" u="sng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1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ct val="20000"/>
              </a:spcAft>
              <a:buClrTx/>
              <a:buSz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Day Shift (Monday –Friday)</a:t>
            </a:r>
          </a:p>
          <a:p>
            <a:pPr marL="342900" marR="0" lvl="1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Night Shift (Monday-Friday)</a:t>
            </a:r>
          </a:p>
          <a:p>
            <a:pPr marL="342900" marR="0" lvl="1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Day Shift (Saturday or Sunday)</a:t>
            </a:r>
          </a:p>
          <a:p>
            <a:pPr marL="342900" marR="0" lvl="1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Night Shift (Saturday or Sunday)</a:t>
            </a:r>
          </a:p>
          <a:p>
            <a:pPr marL="342900" marR="0" lvl="1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Holidays</a:t>
            </a:r>
          </a:p>
          <a:p>
            <a:pPr marL="342900" marR="0" lvl="1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Please read the bid Form for requirements for each adjustment factor</a:t>
            </a:r>
          </a:p>
        </p:txBody>
      </p:sp>
    </p:spTree>
    <p:extLst>
      <p:ext uri="{BB962C8B-B14F-4D97-AF65-F5344CB8AC3E}">
        <p14:creationId xmlns:p14="http://schemas.microsoft.com/office/powerpoint/2010/main" val="309832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B356-D52F-48A6-A7C9-3C25A3D0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Task Catalog ®</a:t>
            </a:r>
          </a:p>
        </p:txBody>
      </p:sp>
      <p:pic>
        <p:nvPicPr>
          <p:cNvPr id="4" name="Picture 2" descr="C:\Users\rpedroso\Downloads\GORDIAN-CTC-SNAPSHOT.jpg">
            <a:extLst>
              <a:ext uri="{FF2B5EF4-FFF2-40B4-BE49-F238E27FC236}">
                <a16:creationId xmlns:a16="http://schemas.microsoft.com/office/drawing/2014/main" id="{5108D95C-6EBE-F753-A98F-82F0A091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1" y="971550"/>
            <a:ext cx="6947377" cy="3761607"/>
          </a:xfrm>
          <a:prstGeom prst="rect">
            <a:avLst/>
          </a:prstGeom>
          <a:ln w="57150">
            <a:noFill/>
          </a:ln>
          <a:effectLst>
            <a:outerShdw blurRad="38100" dist="38100" dir="18900000" algn="bl" rotWithShape="0">
              <a:schemeClr val="bg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0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E27A-2E4D-C0C2-8142-DA6FC4D6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Construction Task Catalog</a:t>
            </a:r>
            <a:r>
              <a:rPr lang="en-US" sz="3600" baseline="30000" dirty="0">
                <a:solidFill>
                  <a:schemeClr val="accent1"/>
                </a:solidFill>
              </a:rPr>
              <a:t>®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722FEEA-8F87-A165-480E-5EC762634699}"/>
              </a:ext>
            </a:extLst>
          </p:cNvPr>
          <p:cNvSpPr txBox="1">
            <a:spLocks/>
          </p:cNvSpPr>
          <p:nvPr/>
        </p:nvSpPr>
        <p:spPr>
          <a:xfrm>
            <a:off x="552044" y="984637"/>
            <a:ext cx="4563420" cy="35502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Construction Task Catalog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BIG NOTE - first 6 pages:</a:t>
            </a:r>
          </a:p>
          <a:p>
            <a:pPr marL="514350" marR="0" lvl="0" indent="-126206" algn="l" defTabSz="70304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Contractor MUST review and understand the “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Construction Task Catalog</a:t>
            </a:r>
            <a:r>
              <a:rPr kumimoji="0" lang="en-US" sz="1500" b="0" i="0" u="none" strike="noStrike" kern="1200" cap="none" spc="0" normalizeH="0" baseline="3000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document</a:t>
            </a:r>
          </a:p>
          <a:p>
            <a:pPr marL="514350" marR="0" lvl="0" indent="-126206" algn="l" defTabSz="70304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are the “Rules of the Game”</a:t>
            </a:r>
          </a:p>
          <a:p>
            <a:pPr marL="514350" marR="0" lvl="0" indent="-126206" algn="l" defTabSz="70304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you get paid for all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tasks</a:t>
            </a:r>
          </a:p>
          <a:p>
            <a:pPr marL="514350" marR="0" lvl="0" indent="-126206" algn="l" defTabSz="70304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00 – 1 to 00-6 of the CTC. </a:t>
            </a:r>
          </a:p>
          <a:p>
            <a:pPr marL="857250" marR="0" lvl="1" indent="-126206" algn="l" defTabSz="70304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Located after the Table of Contents of the Unit Price Book as well as the JOC Construction Contract Volume 1</a:t>
            </a:r>
          </a:p>
        </p:txBody>
      </p:sp>
      <p:pic>
        <p:nvPicPr>
          <p:cNvPr id="9" name="Picture 8" descr="A document with text on it&#10;&#10;Description automatically generated">
            <a:extLst>
              <a:ext uri="{FF2B5EF4-FFF2-40B4-BE49-F238E27FC236}">
                <a16:creationId xmlns:a16="http://schemas.microsoft.com/office/drawing/2014/main" id="{EDD0B57B-746F-3FF1-4CC2-1BF4267E0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465" y="57150"/>
            <a:ext cx="3799936" cy="46482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7E48AF-9437-DD99-CB7B-B8724133C97E}"/>
              </a:ext>
            </a:extLst>
          </p:cNvPr>
          <p:cNvSpPr txBox="1">
            <a:spLocks/>
          </p:cNvSpPr>
          <p:nvPr/>
        </p:nvSpPr>
        <p:spPr>
          <a:xfrm>
            <a:off x="552044" y="237588"/>
            <a:ext cx="8013458" cy="509461"/>
          </a:xfr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Calculating the Adjustment Factors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350001-CCD2-4D68-C098-0DDA978BCBE9}"/>
              </a:ext>
            </a:extLst>
          </p:cNvPr>
          <p:cNvSpPr txBox="1">
            <a:spLocks/>
          </p:cNvSpPr>
          <p:nvPr/>
        </p:nvSpPr>
        <p:spPr>
          <a:xfrm>
            <a:off x="552044" y="1465907"/>
            <a:ext cx="3894873" cy="2363724"/>
          </a:xfr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1. Use Historical Project Data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Select a Completed Project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You Know Scope and Direct Costs</a:t>
            </a: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Price Project From the Construction Task Catalog (Unit Price Book)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Add Overhead and Profit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Calculate the Adjustment Factor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81C19-CC71-C492-A304-6754F7484F24}"/>
              </a:ext>
            </a:extLst>
          </p:cNvPr>
          <p:cNvSpPr txBox="1"/>
          <p:nvPr/>
        </p:nvSpPr>
        <p:spPr>
          <a:xfrm>
            <a:off x="4697084" y="1347835"/>
            <a:ext cx="4179498" cy="2363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Create a Representative Project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 Scope of Work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Sub Quotes or Estimate Cost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Project From Unit Price Book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Overhead and Profit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the Adjustment Factor</a:t>
            </a:r>
          </a:p>
        </p:txBody>
      </p:sp>
    </p:spTree>
    <p:extLst>
      <p:ext uri="{BB962C8B-B14F-4D97-AF65-F5344CB8AC3E}">
        <p14:creationId xmlns:p14="http://schemas.microsoft.com/office/powerpoint/2010/main" val="2722177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0F7E-FA25-7685-E416-FC181DC2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Calculating the Adjustment Factors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FA5BCB-60D1-F0E0-A46E-0F53B3CA9451}"/>
              </a:ext>
            </a:extLst>
          </p:cNvPr>
          <p:cNvSpPr txBox="1">
            <a:spLocks/>
          </p:cNvSpPr>
          <p:nvPr/>
        </p:nvSpPr>
        <p:spPr>
          <a:xfrm>
            <a:off x="301715" y="961534"/>
            <a:ext cx="3963923" cy="359793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Overhead Costs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Order Development 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Joint Scope Meetings 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Follow-up Site Visits, subs, suppliers, etc.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Reviewing Detailed Scopes of Work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Acceptable Price Proposal Packages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Full-Time Supervision and Management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Plan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Bonds &amp; Insurance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 Office Support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46BD40-06BF-6E8E-CD39-2985574B98D6}"/>
              </a:ext>
            </a:extLst>
          </p:cNvPr>
          <p:cNvSpPr txBox="1">
            <a:spLocks/>
          </p:cNvSpPr>
          <p:nvPr/>
        </p:nvSpPr>
        <p:spPr>
          <a:xfrm>
            <a:off x="4127843" y="1206062"/>
            <a:ext cx="4646886" cy="32871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Putting It All Together</a:t>
            </a: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of Work, Quotes or Estimates =	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   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82,698.00</a:t>
            </a: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Overhead @ 10%  =			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      8,269.80</a:t>
            </a: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Subtotal =				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    90,967.80</a:t>
            </a: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Profit @ 5%  =				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      4,548.39</a:t>
            </a: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=				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  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95,515.39</a:t>
            </a: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Recall: Price Proposal from CTC</a:t>
            </a:r>
            <a:r>
              <a:rPr kumimoji="0" lang="en-US" sz="1500" b="0" i="0" u="none" strike="noStrike" kern="1200" cap="none" spc="0" normalizeH="0" baseline="3000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B33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    82,127.40</a:t>
            </a:r>
          </a:p>
          <a:p>
            <a:pPr marL="228600" marR="0" lvl="0" indent="0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$95,515.39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CB33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$82,127.40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Adjustment Factor</a:t>
            </a: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14325" marR="0" lvl="0" indent="-85725" algn="l" defTabSz="685800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74146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Adjustment Factor = 1.1630*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C8257A-6BEE-4E49-CABF-5A33FA224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31" y="4493881"/>
            <a:ext cx="4832687" cy="48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80" tIns="33690" rIns="67380" bIns="336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Tahoma"/>
              </a:rPr>
              <a:t>*Sample Only. Contractor to determine O/H &amp; Profit. 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Tahoma"/>
              </a:rPr>
              <a:t>Prepare this calculation for more than one sample project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945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Programs Requirements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845961-FD01-00F1-CF82-8E87BA098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85111"/>
              </p:ext>
            </p:extLst>
          </p:nvPr>
        </p:nvGraphicFramePr>
        <p:xfrm>
          <a:off x="923964" y="1428750"/>
          <a:ext cx="7296071" cy="281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4252">
                  <a:extLst>
                    <a:ext uri="{9D8B030D-6E8A-4147-A177-3AD203B41FA5}">
                      <a16:colId xmlns:a16="http://schemas.microsoft.com/office/drawing/2014/main" val="1621469454"/>
                    </a:ext>
                  </a:extLst>
                </a:gridCol>
                <a:gridCol w="1866265">
                  <a:extLst>
                    <a:ext uri="{9D8B030D-6E8A-4147-A177-3AD203B41FA5}">
                      <a16:colId xmlns:a16="http://schemas.microsoft.com/office/drawing/2014/main" val="4109858625"/>
                    </a:ext>
                  </a:extLst>
                </a:gridCol>
                <a:gridCol w="609918">
                  <a:extLst>
                    <a:ext uri="{9D8B030D-6E8A-4147-A177-3AD203B41FA5}">
                      <a16:colId xmlns:a16="http://schemas.microsoft.com/office/drawing/2014/main" val="2937007068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261518588"/>
                    </a:ext>
                  </a:extLst>
                </a:gridCol>
                <a:gridCol w="912495">
                  <a:extLst>
                    <a:ext uri="{9D8B030D-6E8A-4147-A177-3AD203B41FA5}">
                      <a16:colId xmlns:a16="http://schemas.microsoft.com/office/drawing/2014/main" val="407627684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1209676321"/>
                    </a:ext>
                  </a:extLst>
                </a:gridCol>
                <a:gridCol w="843201">
                  <a:extLst>
                    <a:ext uri="{9D8B030D-6E8A-4147-A177-3AD203B41FA5}">
                      <a16:colId xmlns:a16="http://schemas.microsoft.com/office/drawing/2014/main" val="4080143196"/>
                    </a:ext>
                  </a:extLst>
                </a:gridCol>
              </a:tblGrid>
              <a:tr h="622720">
                <a:tc>
                  <a:txBody>
                    <a:bodyPr/>
                    <a:lstStyle/>
                    <a:p>
                      <a:pPr marL="317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CR#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MBE 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WBE 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SDVOB 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EEO 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 anchor="ctr">
                    <a:solidFill>
                      <a:srgbClr val="002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636962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-635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extLst>
                  <a:ext uri="{0D108BD9-81ED-4DB2-BD59-A6C34878D82A}">
                    <a16:rowId xmlns:a16="http://schemas.microsoft.com/office/drawing/2014/main" val="1872946594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-635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HVAC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extLst>
                  <a:ext uri="{0D108BD9-81ED-4DB2-BD59-A6C34878D82A}">
                    <a16:rowId xmlns:a16="http://schemas.microsoft.com/office/drawing/2014/main" val="321424884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-635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Plumbing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extLst>
                  <a:ext uri="{0D108BD9-81ED-4DB2-BD59-A6C34878D82A}">
                    <a16:rowId xmlns:a16="http://schemas.microsoft.com/office/drawing/2014/main" val="2404525249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-635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extLst>
                  <a:ext uri="{0D108BD9-81ED-4DB2-BD59-A6C34878D82A}">
                    <a16:rowId xmlns:a16="http://schemas.microsoft.com/office/drawing/2014/main" val="2366870890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-635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extLst>
                  <a:ext uri="{0D108BD9-81ED-4DB2-BD59-A6C34878D82A}">
                    <a16:rowId xmlns:a16="http://schemas.microsoft.com/office/drawing/2014/main" val="2663979132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-635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extLst>
                  <a:ext uri="{0D108BD9-81ED-4DB2-BD59-A6C34878D82A}">
                    <a16:rowId xmlns:a16="http://schemas.microsoft.com/office/drawing/2014/main" val="3609511905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-635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extLst>
                  <a:ext uri="{0D108BD9-81ED-4DB2-BD59-A6C34878D82A}">
                    <a16:rowId xmlns:a16="http://schemas.microsoft.com/office/drawing/2014/main" val="475849230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-635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15" marR="73025" marT="2540" marB="0"/>
                </a:tc>
                <a:extLst>
                  <a:ext uri="{0D108BD9-81ED-4DB2-BD59-A6C34878D82A}">
                    <a16:rowId xmlns:a16="http://schemas.microsoft.com/office/drawing/2014/main" val="3007277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12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" y="1352550"/>
            <a:ext cx="87630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DASNY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Order Contract Program Overview</a:t>
            </a:r>
          </a:p>
          <a:p>
            <a:pPr marL="800100" lvl="1" indent="-342900"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Job Order Contracts (JOCs)?</a:t>
            </a:r>
          </a:p>
          <a:p>
            <a:pPr marL="800100" lvl="1" indent="-342900"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Order Contract Program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Solicitation &amp; How to Bid an Adjustment Factor </a:t>
            </a:r>
          </a:p>
          <a:p>
            <a:pPr marL="800100" lvl="1" indent="-342900"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Solicitation &amp; Form of Bid</a:t>
            </a:r>
          </a:p>
          <a:p>
            <a:pPr marL="800100" lvl="1" indent="-342900"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Task Catalog® &amp; Adjustment Factor</a:t>
            </a:r>
          </a:p>
          <a:p>
            <a:pPr marL="800100" lvl="1" indent="-342900"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Adjustment Factors</a:t>
            </a:r>
          </a:p>
          <a:p>
            <a:pPr marL="800100" lvl="1" indent="-342900"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Programs Requirements</a:t>
            </a:r>
          </a:p>
          <a:p>
            <a:pPr marL="800100" lvl="1" indent="-342900"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Execution Requirements for Apparent Low Bidders</a:t>
            </a:r>
          </a:p>
          <a:p>
            <a:pPr marL="800100" lvl="1" indent="-342900"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 &amp; Schedule of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0044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Execution Requirements for Apparent Low Bidders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" y="1428750"/>
            <a:ext cx="8763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Qualifications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State Vendor Responsibility Questionnaire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Surety Letter</a:t>
            </a:r>
          </a:p>
        </p:txBody>
      </p:sp>
    </p:spTree>
    <p:extLst>
      <p:ext uri="{BB962C8B-B14F-4D97-AF65-F5344CB8AC3E}">
        <p14:creationId xmlns:p14="http://schemas.microsoft.com/office/powerpoint/2010/main" val="337164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DASNY’s Job Order Contracting Regions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116DB5-C885-5483-33C7-6DBA58B1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94259"/>
              </p:ext>
            </p:extLst>
          </p:nvPr>
        </p:nvGraphicFramePr>
        <p:xfrm>
          <a:off x="152400" y="1072055"/>
          <a:ext cx="4419600" cy="3855243"/>
        </p:xfrm>
        <a:graphic>
          <a:graphicData uri="http://schemas.openxmlformats.org/drawingml/2006/table">
            <a:tbl>
              <a:tblPr/>
              <a:tblGrid>
                <a:gridCol w="552127">
                  <a:extLst>
                    <a:ext uri="{9D8B030D-6E8A-4147-A177-3AD203B41FA5}">
                      <a16:colId xmlns:a16="http://schemas.microsoft.com/office/drawing/2014/main" val="1061966059"/>
                    </a:ext>
                  </a:extLst>
                </a:gridCol>
                <a:gridCol w="3867473">
                  <a:extLst>
                    <a:ext uri="{9D8B030D-6E8A-4147-A177-3AD203B41FA5}">
                      <a16:colId xmlns:a16="http://schemas.microsoft.com/office/drawing/2014/main" val="2081829828"/>
                    </a:ext>
                  </a:extLst>
                </a:gridCol>
              </a:tblGrid>
              <a:tr h="1990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DASNY's JOC REGIONS</a:t>
                      </a:r>
                    </a:p>
                  </a:txBody>
                  <a:tcPr marL="6437" marR="6437" marT="64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73560"/>
                  </a:ext>
                </a:extLst>
              </a:tr>
              <a:tr h="31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6437" marR="6437" marT="64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Counties Included</a:t>
                      </a:r>
                    </a:p>
                  </a:txBody>
                  <a:tcPr marL="6437" marR="6437" marT="64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708847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 (Manhattan), Bronx, Kings (Brooklyn), Richmond (Staten Island), and Queens</a:t>
                      </a:r>
                    </a:p>
                  </a:txBody>
                  <a:tcPr marL="6437" marR="6437" marT="64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573186"/>
                  </a:ext>
                </a:extLst>
              </a:tr>
              <a:tr h="199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Nassau, and Suffolk</a:t>
                      </a:r>
                    </a:p>
                  </a:txBody>
                  <a:tcPr marL="6437" marR="6437" marT="64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248537"/>
                  </a:ext>
                </a:extLst>
              </a:tr>
              <a:tr h="199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Westchester, Rockland, and Putnam</a:t>
                      </a:r>
                    </a:p>
                  </a:txBody>
                  <a:tcPr marL="6437" marR="6437" marT="64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083448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Orange, Sullivan, Delaware, Ulster, Dutchess, Greene, and Columbia</a:t>
                      </a:r>
                    </a:p>
                  </a:txBody>
                  <a:tcPr marL="6437" marR="6437" marT="64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912107"/>
                  </a:ext>
                </a:extLst>
              </a:tr>
              <a:tr h="585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Rensselaer, Albany, Schenectady, Otsego, Schoharie, Fulton, Montgomery, Saratoga, Washington, Warren, Hamilton, and Herkimer</a:t>
                      </a:r>
                    </a:p>
                  </a:txBody>
                  <a:tcPr marL="6437" marR="6437" marT="64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07030"/>
                  </a:ext>
                </a:extLst>
              </a:tr>
              <a:tr h="199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Essex, Clinton, and Franklin</a:t>
                      </a:r>
                    </a:p>
                  </a:txBody>
                  <a:tcPr marL="6437" marR="6437" marT="64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56841"/>
                  </a:ext>
                </a:extLst>
              </a:tr>
              <a:tr h="199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Lewis, Jefferson, and St. Lawrence</a:t>
                      </a:r>
                    </a:p>
                  </a:txBody>
                  <a:tcPr marL="6437" marR="6437" marT="64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97800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Broome, Tioga, Tompkins, Cortland, Chenango, Cayuga, Onondaga, Madison, and Oswego</a:t>
                      </a:r>
                    </a:p>
                  </a:txBody>
                  <a:tcPr marL="6437" marR="6437" marT="64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269926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Monroe, Wayne, Livingston, Ontario, Seneca, Yates, Steuben, Schuyler, and Chemung</a:t>
                      </a:r>
                    </a:p>
                  </a:txBody>
                  <a:tcPr marL="6437" marR="6437" marT="64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584411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Niagara, Orleans, Genesee, Erie, Wyoming, Chautauqua, Allegany, and Cattaraugus</a:t>
                      </a:r>
                    </a:p>
                  </a:txBody>
                  <a:tcPr marL="6437" marR="6437" marT="64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56661"/>
                  </a:ext>
                </a:extLst>
              </a:tr>
            </a:tbl>
          </a:graphicData>
        </a:graphic>
      </p:graphicFrame>
      <p:pic>
        <p:nvPicPr>
          <p:cNvPr id="1028" name="Picture 4" descr="JOC Map ">
            <a:extLst>
              <a:ext uri="{FF2B5EF4-FFF2-40B4-BE49-F238E27FC236}">
                <a16:creationId xmlns:a16="http://schemas.microsoft.com/office/drawing/2014/main" id="{B1EC069D-6BBC-154C-DF9B-2C799507E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3964"/>
          <a:stretch/>
        </p:blipFill>
        <p:spPr bwMode="auto">
          <a:xfrm>
            <a:off x="4571999" y="1069046"/>
            <a:ext cx="4545649" cy="34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26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of Events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54D523-4C4E-6E38-BA44-BD626B6D3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34214"/>
              </p:ext>
            </p:extLst>
          </p:nvPr>
        </p:nvGraphicFramePr>
        <p:xfrm>
          <a:off x="647700" y="1941317"/>
          <a:ext cx="7848600" cy="1260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9052">
                  <a:extLst>
                    <a:ext uri="{9D8B030D-6E8A-4147-A177-3AD203B41FA5}">
                      <a16:colId xmlns:a16="http://schemas.microsoft.com/office/drawing/2014/main" val="138076071"/>
                    </a:ext>
                  </a:extLst>
                </a:gridCol>
                <a:gridCol w="4789548">
                  <a:extLst>
                    <a:ext uri="{9D8B030D-6E8A-4147-A177-3AD203B41FA5}">
                      <a16:colId xmlns:a16="http://schemas.microsoft.com/office/drawing/2014/main" val="13553402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27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November 8, 2024</a:t>
                      </a:r>
                    </a:p>
                  </a:txBody>
                  <a:tcPr marL="6558" marR="6558" marT="6558" marB="0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Advertise Contracts (all regions)</a:t>
                      </a:r>
                    </a:p>
                  </a:txBody>
                  <a:tcPr marL="6558" marR="6558" marT="6558" marB="0" anchor="ctr"/>
                </a:tc>
                <a:extLst>
                  <a:ext uri="{0D108BD9-81ED-4DB2-BD59-A6C34878D82A}">
                    <a16:rowId xmlns:a16="http://schemas.microsoft.com/office/drawing/2014/main" val="1376923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December 4, 2024, at 10:00 AM</a:t>
                      </a:r>
                    </a:p>
                  </a:txBody>
                  <a:tcPr marL="6558" marR="6558" marT="6558" marB="0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Pre-Bid Meeting for Prospective Bidders held via Zoom</a:t>
                      </a:r>
                    </a:p>
                  </a:txBody>
                  <a:tcPr marL="6558" marR="6558" marT="6558" marB="0" anchor="ctr"/>
                </a:tc>
                <a:extLst>
                  <a:ext uri="{0D108BD9-81ED-4DB2-BD59-A6C34878D82A}">
                    <a16:rowId xmlns:a16="http://schemas.microsoft.com/office/drawing/2014/main" val="3555600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December 8, 2024</a:t>
                      </a:r>
                    </a:p>
                  </a:txBody>
                  <a:tcPr marL="6558" marR="6558" marT="6558" marB="0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RFIs due</a:t>
                      </a:r>
                    </a:p>
                  </a:txBody>
                  <a:tcPr marL="6558" marR="6558" marT="6558" marB="0" anchor="ctr"/>
                </a:tc>
                <a:extLst>
                  <a:ext uri="{0D108BD9-81ED-4DB2-BD59-A6C34878D82A}">
                    <a16:rowId xmlns:a16="http://schemas.microsoft.com/office/drawing/2014/main" val="302476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200" marR="762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December 18, 2024, at 2:00 PM</a:t>
                      </a:r>
                    </a:p>
                  </a:txBody>
                  <a:tcPr marL="6558" marR="6558" marT="6558" marB="0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Bids received by, opened, and read aloud</a:t>
                      </a:r>
                    </a:p>
                  </a:txBody>
                  <a:tcPr marL="6558" marR="6558" marT="6558" marB="0" anchor="ctr"/>
                </a:tc>
                <a:extLst>
                  <a:ext uri="{0D108BD9-81ED-4DB2-BD59-A6C34878D82A}">
                    <a16:rowId xmlns:a16="http://schemas.microsoft.com/office/drawing/2014/main" val="4272024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31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39DBF7-AD27-2CAD-3428-FF1634807D73}"/>
              </a:ext>
            </a:extLst>
          </p:cNvPr>
          <p:cNvSpPr txBox="1"/>
          <p:nvPr/>
        </p:nvSpPr>
        <p:spPr>
          <a:xfrm>
            <a:off x="304800" y="188595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8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DASNY Construction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" y="1352550"/>
            <a:ext cx="8763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State's public finance and construction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75+ Years of Building New York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1000+ projects since its inception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Clients: public and private colleges, hospitals, primary care facilities, psychiatric centers, laboratories, etc.</a:t>
            </a:r>
          </a:p>
        </p:txBody>
      </p:sp>
    </p:spTree>
    <p:extLst>
      <p:ext uri="{BB962C8B-B14F-4D97-AF65-F5344CB8AC3E}">
        <p14:creationId xmlns:p14="http://schemas.microsoft.com/office/powerpoint/2010/main" val="75829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39DBF7-AD27-2CAD-3428-FF1634807D73}"/>
              </a:ext>
            </a:extLst>
          </p:cNvPr>
          <p:cNvSpPr txBox="1"/>
          <p:nvPr/>
        </p:nvSpPr>
        <p:spPr>
          <a:xfrm>
            <a:off x="304800" y="188595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Order Contract Program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8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Job Order Contracts (JOCs)?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" y="1428750"/>
            <a:ext cx="87630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delivery method for construction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Term Contract</a:t>
            </a:r>
          </a:p>
          <a:p>
            <a:pPr marL="800100" lvl="1" indent="-342900"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term: one (1) year with three (3) one (1) year option periods – Potentially a four (4) year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multiple contracts in each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is assigned based on Client’s needs &amp; Project scope</a:t>
            </a:r>
          </a:p>
        </p:txBody>
      </p:sp>
    </p:spTree>
    <p:extLst>
      <p:ext uri="{BB962C8B-B14F-4D97-AF65-F5344CB8AC3E}">
        <p14:creationId xmlns:p14="http://schemas.microsoft.com/office/powerpoint/2010/main" val="273140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Job Order Contracts (JOCs)?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" y="1428750"/>
            <a:ext cx="8763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Annual Contract Volume (EACV)</a:t>
            </a:r>
          </a:p>
          <a:p>
            <a:pPr marL="800100" lvl="1" indent="-342900"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guaranteed to receive this volume of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Minimum Contract Value = $0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Labor Agreements apply to Regions 1-3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AFA3D9-DD8C-E548-4B6E-126714FBCF2B}"/>
              </a:ext>
            </a:extLst>
          </p:cNvPr>
          <p:cNvGrpSpPr/>
          <p:nvPr/>
        </p:nvGrpSpPr>
        <p:grpSpPr>
          <a:xfrm>
            <a:off x="247650" y="3181350"/>
            <a:ext cx="8648700" cy="914400"/>
            <a:chOff x="304800" y="3155268"/>
            <a:chExt cx="8648700" cy="914400"/>
          </a:xfrm>
        </p:grpSpPr>
        <p:pic>
          <p:nvPicPr>
            <p:cNvPr id="3" name="Graphic 2" descr="Customer review outline">
              <a:extLst>
                <a:ext uri="{FF2B5EF4-FFF2-40B4-BE49-F238E27FC236}">
                  <a16:creationId xmlns:a16="http://schemas.microsoft.com/office/drawing/2014/main" id="{646E315B-200F-D0DF-1A4E-CD3C11F30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" y="3155268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Arrow: Straight outline">
              <a:extLst>
                <a:ext uri="{FF2B5EF4-FFF2-40B4-BE49-F238E27FC236}">
                  <a16:creationId xmlns:a16="http://schemas.microsoft.com/office/drawing/2014/main" id="{BC085687-5266-124B-EC68-4E10CF66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425551" y="3155268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 descr="A logo with blue text&#10;&#10;Description automatically generated">
              <a:extLst>
                <a:ext uri="{FF2B5EF4-FFF2-40B4-BE49-F238E27FC236}">
                  <a16:creationId xmlns:a16="http://schemas.microsoft.com/office/drawing/2014/main" id="{BAF1F500-93EB-D796-CBCC-FD73015EB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302" y="3270026"/>
              <a:ext cx="1901945" cy="684885"/>
            </a:xfrm>
            <a:prstGeom prst="rect">
              <a:avLst/>
            </a:prstGeom>
          </p:spPr>
        </p:pic>
        <p:pic>
          <p:nvPicPr>
            <p:cNvPr id="9" name="Graphic 8" descr="Arrow: Straight outline">
              <a:extLst>
                <a:ext uri="{FF2B5EF4-FFF2-40B4-BE49-F238E27FC236}">
                  <a16:creationId xmlns:a16="http://schemas.microsoft.com/office/drawing/2014/main" id="{C747FE0E-28EC-9E80-64D6-1DAB10DB1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4654598" y="315526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Hammer outline">
              <a:extLst>
                <a:ext uri="{FF2B5EF4-FFF2-40B4-BE49-F238E27FC236}">
                  <a16:creationId xmlns:a16="http://schemas.microsoft.com/office/drawing/2014/main" id="{95CAF746-2CDA-E250-B74F-33620C151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9100" y="315526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Arrow: Straight outline">
              <a:extLst>
                <a:ext uri="{FF2B5EF4-FFF2-40B4-BE49-F238E27FC236}">
                  <a16:creationId xmlns:a16="http://schemas.microsoft.com/office/drawing/2014/main" id="{135C1407-211E-D2F9-F9AF-C559D2776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896100" y="3155268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Checklist outline">
              <a:extLst>
                <a:ext uri="{FF2B5EF4-FFF2-40B4-BE49-F238E27FC236}">
                  <a16:creationId xmlns:a16="http://schemas.microsoft.com/office/drawing/2014/main" id="{AA8D4A2C-C58C-096D-9C01-0BBD7AC7E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75349" y="315526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0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35CC-E035-46A9-857E-446DB541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Job Order Contract Program Overview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9A6EB2-3AAB-FB27-3E5F-2B041471DE0B}"/>
              </a:ext>
            </a:extLst>
          </p:cNvPr>
          <p:cNvSpPr txBox="1">
            <a:spLocks/>
          </p:cNvSpPr>
          <p:nvPr/>
        </p:nvSpPr>
        <p:spPr>
          <a:xfrm>
            <a:off x="2157761" y="1388269"/>
            <a:ext cx="6357589" cy="293012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Indefinite delivery/indefinite quantity process (IDIQ)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Enable contractors to complete a substantial number of individual projects with a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bid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Proposals (estimates) are built using the Custom DASNY Construction Task Catalog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preset unit prices (LME) for in place construction - available in the eGordian estimating software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Awarded Contracts based on lowest responsive, responsible bidder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Saves time &amp; money for DASNY to Procure Construction Projects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transparency and auditability for DASNY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160F29-BAAC-70D7-E973-C42B2963204D}"/>
              </a:ext>
            </a:extLst>
          </p:cNvPr>
          <p:cNvSpPr txBox="1">
            <a:spLocks/>
          </p:cNvSpPr>
          <p:nvPr/>
        </p:nvSpPr>
        <p:spPr>
          <a:xfrm>
            <a:off x="171451" y="1419652"/>
            <a:ext cx="1543050" cy="323777"/>
          </a:xfrm>
          <a:prstGeom prst="rect">
            <a:avLst/>
          </a:prstGeom>
        </p:spPr>
        <p:txBody>
          <a:bodyPr vert="horz" lIns="68564" tIns="34282" rIns="68564" bIns="34282" rtlCol="0">
            <a:normAutofit fontScale="92500" lnSpcReduction="20000"/>
          </a:bodyPr>
          <a:lstStyle>
            <a:lvl1pPr marL="342820" indent="-342820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1pPr>
            <a:lvl2pPr marL="742776" indent="-285684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2pPr>
            <a:lvl3pPr marL="1142733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3pPr>
            <a:lvl4pPr marL="1599825" indent="-228546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4pPr>
            <a:lvl5pPr marL="2056919" indent="-228546" algn="l" defTabSz="45709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5pPr>
            <a:lvl6pPr marL="251401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Definition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28A86A-C639-754C-646A-A0EA3C1EEA06}"/>
              </a:ext>
            </a:extLst>
          </p:cNvPr>
          <p:cNvCxnSpPr/>
          <p:nvPr/>
        </p:nvCxnSpPr>
        <p:spPr>
          <a:xfrm>
            <a:off x="1943101" y="1458992"/>
            <a:ext cx="0" cy="1313137"/>
          </a:xfrm>
          <a:prstGeom prst="line">
            <a:avLst/>
          </a:prstGeom>
          <a:ln w="1905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69542F-0534-C2E0-3220-9336BA5C9451}"/>
              </a:ext>
            </a:extLst>
          </p:cNvPr>
          <p:cNvSpPr txBox="1">
            <a:spLocks/>
          </p:cNvSpPr>
          <p:nvPr/>
        </p:nvSpPr>
        <p:spPr>
          <a:xfrm>
            <a:off x="171450" y="3450072"/>
            <a:ext cx="1543050" cy="323777"/>
          </a:xfrm>
          <a:prstGeom prst="rect">
            <a:avLst/>
          </a:prstGeom>
        </p:spPr>
        <p:txBody>
          <a:bodyPr vert="horz" lIns="68564" tIns="34282" rIns="68564" bIns="34282" rtlCol="0">
            <a:normAutofit fontScale="92500" lnSpcReduction="20000"/>
          </a:bodyPr>
          <a:lstStyle>
            <a:lvl1pPr marL="342820" indent="-342820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1pPr>
            <a:lvl2pPr marL="742776" indent="-285684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2pPr>
            <a:lvl3pPr marL="1142733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3pPr>
            <a:lvl4pPr marL="1599825" indent="-228546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4pPr>
            <a:lvl5pPr marL="2056919" indent="-228546" algn="l" defTabSz="45709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5pPr>
            <a:lvl6pPr marL="251401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Value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6DA9CD-510C-BE4F-E4BC-E555C793DE57}"/>
              </a:ext>
            </a:extLst>
          </p:cNvPr>
          <p:cNvCxnSpPr/>
          <p:nvPr/>
        </p:nvCxnSpPr>
        <p:spPr>
          <a:xfrm>
            <a:off x="1943100" y="3489412"/>
            <a:ext cx="0" cy="627828"/>
          </a:xfrm>
          <a:prstGeom prst="line">
            <a:avLst/>
          </a:prstGeom>
          <a:ln w="1905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5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35CC-E035-46A9-857E-446DB541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JOC Overview: Umbrella Contract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D8D04-661F-79B0-0444-9297401E4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3" y="1396538"/>
            <a:ext cx="7543800" cy="25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4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35CC-E035-46A9-857E-446DB541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JOC Overview: The JOC - 5 Step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E1BD0-6DA9-5712-BC7A-D8D05C8DB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9" y="1293933"/>
            <a:ext cx="7543800" cy="10486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1577C1-2CCB-9660-5ED6-3E00352781FA}"/>
              </a:ext>
            </a:extLst>
          </p:cNvPr>
          <p:cNvSpPr txBox="1"/>
          <p:nvPr/>
        </p:nvSpPr>
        <p:spPr>
          <a:xfrm>
            <a:off x="623574" y="2653811"/>
            <a:ext cx="139921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DASNY schedules a Joint Scope meeting  on site with all stakeholders to discuss project scope of work and design details.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209CB-B891-BAFB-6C08-9A4D4DA1821A}"/>
              </a:ext>
            </a:extLst>
          </p:cNvPr>
          <p:cNvSpPr txBox="1"/>
          <p:nvPr/>
        </p:nvSpPr>
        <p:spPr>
          <a:xfrm>
            <a:off x="2249323" y="2653810"/>
            <a:ext cx="16733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DASNY prepares a Detailed Scope of Work that defines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work to be performed and sends contractor a RFP.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104805-D4E0-9378-BDA9-C9D9493945C5}"/>
              </a:ext>
            </a:extLst>
          </p:cNvPr>
          <p:cNvSpPr txBox="1"/>
          <p:nvPr/>
        </p:nvSpPr>
        <p:spPr>
          <a:xfrm>
            <a:off x="3903893" y="2652789"/>
            <a:ext cx="1673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JOC Contractor builds a Price Proposal in eGordian by selecting the appropriate tasks from the Construction Task Catalog ® (CTC)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354BC-FFA3-0C3B-CCB1-56835A8831C8}"/>
              </a:ext>
            </a:extLst>
          </p:cNvPr>
          <p:cNvSpPr txBox="1"/>
          <p:nvPr/>
        </p:nvSpPr>
        <p:spPr>
          <a:xfrm>
            <a:off x="5551026" y="2653811"/>
            <a:ext cx="1531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DASNY Reviews the Price Proposal to ensure the JOC Contractor has selected the appropriate tasks,   quantities and factor.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6351B-01AD-8007-D45F-F773D95BFDDB}"/>
              </a:ext>
            </a:extLst>
          </p:cNvPr>
          <p:cNvSpPr txBox="1"/>
          <p:nvPr/>
        </p:nvSpPr>
        <p:spPr>
          <a:xfrm>
            <a:off x="7134692" y="2654082"/>
            <a:ext cx="1430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Upon approval of a Price Proposal Package - DASNY issues a Lump  Sum Job Order to complete the Detailed Scope of Work.</a:t>
            </a:r>
          </a:p>
        </p:txBody>
      </p:sp>
    </p:spTree>
    <p:extLst>
      <p:ext uri="{BB962C8B-B14F-4D97-AF65-F5344CB8AC3E}">
        <p14:creationId xmlns:p14="http://schemas.microsoft.com/office/powerpoint/2010/main" val="31623083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2016 GORDIAN COLORS">
      <a:dk1>
        <a:srgbClr val="333F48"/>
      </a:dk1>
      <a:lt1>
        <a:srgbClr val="FFFFFF"/>
      </a:lt1>
      <a:dk2>
        <a:srgbClr val="4F5761"/>
      </a:dk2>
      <a:lt2>
        <a:srgbClr val="ACC3CF"/>
      </a:lt2>
      <a:accent1>
        <a:srgbClr val="004C97"/>
      </a:accent1>
      <a:accent2>
        <a:srgbClr val="72C2EA"/>
      </a:accent2>
      <a:accent3>
        <a:srgbClr val="64A70B"/>
      </a:accent3>
      <a:accent4>
        <a:srgbClr val="CB333B"/>
      </a:accent4>
      <a:accent5>
        <a:srgbClr val="E35205"/>
      </a:accent5>
      <a:accent6>
        <a:srgbClr val="FFB81C"/>
      </a:accent6>
      <a:hlink>
        <a:srgbClr val="004C97"/>
      </a:hlink>
      <a:folHlink>
        <a:srgbClr val="72C2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45BA2FDBE184194D86DB70AE9D6A0" ma:contentTypeVersion="86" ma:contentTypeDescription="Create a new document." ma:contentTypeScope="" ma:versionID="fe9070f52d31947412f081fed9d8b7c9">
  <xsd:schema xmlns:xsd="http://www.w3.org/2001/XMLSchema" xmlns:xs="http://www.w3.org/2001/XMLSchema" xmlns:p="http://schemas.microsoft.com/office/2006/metadata/properties" xmlns:ns2="b35377f7-11e3-404d-81c6-bc6c1c2219aa" xmlns:ns3="211a168c-3d22-43dd-8831-4bfc331a560d" targetNamespace="http://schemas.microsoft.com/office/2006/metadata/properties" ma:root="true" ma:fieldsID="badcbdf8fef327067b81ab63b6b0013d" ns2:_="" ns3:_="">
    <xsd:import namespace="b35377f7-11e3-404d-81c6-bc6c1c2219aa"/>
    <xsd:import namespace="211a168c-3d22-43dd-8831-4bfc331a560d"/>
    <xsd:element name="properties">
      <xsd:complexType>
        <xsd:sequence>
          <xsd:element name="documentManagement">
            <xsd:complexType>
              <xsd:all>
                <xsd:element ref="ns2:TranslationStateWebId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  <xsd:element ref="ns2:Department" minOccurs="0"/>
                <xsd:element ref="ns2:Template_x0020_Date" minOccurs="0"/>
                <xsd:element ref="ns2:Instructions" minOccurs="0"/>
                <xsd:element ref="ns2:Contact" minOccurs="0"/>
                <xsd:element ref="ns2:MediaServiceMetadata" minOccurs="0"/>
                <xsd:element ref="ns2:MediaServiceFastMetadata" minOccurs="0"/>
                <xsd:element ref="ns2:Liaison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377f7-11e3-404d-81c6-bc6c1c2219aa" elementFormDefault="qualified">
    <xsd:import namespace="http://schemas.microsoft.com/office/2006/documentManagement/types"/>
    <xsd:import namespace="http://schemas.microsoft.com/office/infopath/2007/PartnerControls"/>
    <xsd:element name="TranslationStateWebId" ma:index="8" nillable="true" ma:displayName="Site" ma:internalName="TranslationStateWebId" ma:readOnly="false">
      <xsd:simpleType>
        <xsd:restriction base="dms:Text"/>
      </xsd:simpleType>
    </xsd:element>
    <xsd:element name="Division" ma:index="12" nillable="true" ma:displayName="Division" ma:indexed="true" ma:internalName="Division" ma:readOnly="false">
      <xsd:simpleType>
        <xsd:restriction base="dms:Text">
          <xsd:maxLength value="255"/>
        </xsd:restriction>
      </xsd:simpleType>
    </xsd:element>
    <xsd:element name="Department" ma:index="13" nillable="true" ma:displayName="Department" ma:internalName="Department" ma:readOnly="false">
      <xsd:simpleType>
        <xsd:restriction base="dms:Text">
          <xsd:maxLength value="255"/>
        </xsd:restriction>
      </xsd:simpleType>
    </xsd:element>
    <xsd:element name="Template_x0020_Date" ma:index="14" nillable="true" ma:displayName="Template Date" ma:format="DateOnly" ma:internalName="Template_x0020_Date" ma:readOnly="false">
      <xsd:simpleType>
        <xsd:restriction base="dms:DateTime"/>
      </xsd:simpleType>
    </xsd:element>
    <xsd:element name="Instructions" ma:index="15" nillable="true" ma:displayName="Instructions" ma:format="Hyperlink" ma:internalName="Instruction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act" ma:index="16" nillable="true" ma:displayName="Liaison" ma:list="UserInfo" ma:internalName="Contact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LiaisonID" ma:index="19" nillable="true" ma:displayName="LiaisonID" ma:format="Dropdown" ma:internalName="LiaisonID">
      <xsd:simpleType>
        <xsd:restriction base="dms:Text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a168c-3d22-43dd-8831-4bfc331a560d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b35377f7-11e3-404d-81c6-bc6c1c2219aa">Communications &amp; Marketing</Department>
    <Template_x0020_Date xmlns="b35377f7-11e3-404d-81c6-bc6c1c2219aa">2015-03-30T04:00:00+00:00</Template_x0020_Date>
    <Instructions xmlns="b35377f7-11e3-404d-81c6-bc6c1c2219aa">
      <Url xsi:nil="true"/>
      <Description xsi:nil="true"/>
    </Instructions>
    <Contact xmlns="b35377f7-11e3-404d-81c6-bc6c1c2219aa">
      <UserInfo>
        <DisplayName>Quinlan, John</DisplayName>
        <AccountId>584</AccountId>
        <AccountType/>
      </UserInfo>
    </Contact>
    <Division xmlns="b35377f7-11e3-404d-81c6-bc6c1c2219aa">Executive Direction</Division>
    <_dlc_DocId xmlns="211a168c-3d22-43dd-8831-4bfc331a560d">HWPFEWW3CSSN-33-368</_dlc_DocId>
    <_dlc_DocIdUrl xmlns="211a168c-3d22-43dd-8831-4bfc331a560d">
      <Url>http://sp13web.delmar.dasny.org/_layouts/15/DocIdRedir.aspx?ID=HWPFEWW3CSSN-33-368</Url>
      <Description>HWPFEWW3CSSN-33-368</Description>
    </_dlc_DocIdUrl>
    <TranslationStateWebId xmlns="b35377f7-11e3-404d-81c6-bc6c1c2219aa" xsi:nil="true"/>
    <LiaisonID xmlns="b35377f7-11e3-404d-81c6-bc6c1c2219aa" xsi:nil="true"/>
    <SharedWithUsers xmlns="211a168c-3d22-43dd-8831-4bfc331a560d">
      <UserInfo>
        <DisplayName>Costello, Kristen</DisplayName>
        <AccountId>197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F9FAFB1-5F0A-4115-BE3E-D3E1BECFB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5377f7-11e3-404d-81c6-bc6c1c2219aa"/>
    <ds:schemaRef ds:uri="211a168c-3d22-43dd-8831-4bfc331a5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1F8B16-B740-4AF2-905B-0F55AB1209FA}">
  <ds:schemaRefs>
    <ds:schemaRef ds:uri="211a168c-3d22-43dd-8831-4bfc331a560d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b35377f7-11e3-404d-81c6-bc6c1c2219a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B00D30-9030-48AE-9559-BAAB1B52B88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5DD126D-DB92-43C6-AE8D-8C75EE507CE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7261</TotalTime>
  <Words>1330</Words>
  <Application>Microsoft Office PowerPoint</Application>
  <PresentationFormat>On-screen Show (16:9)</PresentationFormat>
  <Paragraphs>298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Georgia</vt:lpstr>
      <vt:lpstr>Cover Master</vt:lpstr>
      <vt:lpstr>Section Master</vt:lpstr>
      <vt:lpstr>Content Master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Order Contract Program Overview</vt:lpstr>
      <vt:lpstr>JOC Overview: Umbrella Contract</vt:lpstr>
      <vt:lpstr>JOC Overview: The JOC - 5 Step Process</vt:lpstr>
      <vt:lpstr>PowerPoint Presentation</vt:lpstr>
      <vt:lpstr>PowerPoint Presentation</vt:lpstr>
      <vt:lpstr>PowerPoint Presentation</vt:lpstr>
      <vt:lpstr>PowerPoint Presentation</vt:lpstr>
      <vt:lpstr>Form of Bid -Award is Based on Award Criteria Figure</vt:lpstr>
      <vt:lpstr>Construction Task Catalog ®</vt:lpstr>
      <vt:lpstr>Construction Task Catalog®</vt:lpstr>
      <vt:lpstr>PowerPoint Presentation</vt:lpstr>
      <vt:lpstr>Calculating the Adjustment Factors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Powers, Joshua</cp:lastModifiedBy>
  <cp:revision>157</cp:revision>
  <dcterms:created xsi:type="dcterms:W3CDTF">2014-12-09T18:34:34Z</dcterms:created>
  <dcterms:modified xsi:type="dcterms:W3CDTF">2024-12-04T16:59:37Z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0x010100DE445BA2FDBE184194D86DB70AE9D6A0</vt:lpwstr>
  </property>
  <property fmtid="{D5CDD505-2E9C-101B-9397-08002B2CF9AE}" pid="3" name="_dlc_DocIdItemGuid">
    <vt:lpwstr>32e1a834-afcd-4307-9476-88ed4240e44f</vt:lpwstr>
  </property>
</Properties>
</file>